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56" r:id="rId2"/>
    <p:sldId id="257" r:id="rId3"/>
    <p:sldId id="291" r:id="rId4"/>
    <p:sldId id="290" r:id="rId5"/>
    <p:sldId id="284" r:id="rId6"/>
    <p:sldId id="283" r:id="rId7"/>
    <p:sldId id="292" r:id="rId8"/>
    <p:sldId id="258" r:id="rId9"/>
    <p:sldId id="276" r:id="rId10"/>
  </p:sldIdLst>
  <p:sldSz cx="12192000" cy="6858000"/>
  <p:notesSz cx="6858000" cy="9144000"/>
  <p:embeddedFontLst>
    <p:embeddedFont>
      <p:font typeface="Abril Fatface" panose="02000503000000020003" pitchFamily="2" charset="0"/>
      <p:regular r:id="rId12"/>
    </p:embeddedFont>
    <p:embeddedFont>
      <p:font typeface="Aldrich" panose="02000000000000000000" pitchFamily="2" charset="0"/>
      <p:regular r:id="rId13"/>
    </p:embeddedFont>
    <p:embeddedFont>
      <p:font typeface="Barlow Condensed" panose="00000506000000000000" pitchFamily="2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8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1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357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2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1" name="Google Shape;51;p4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88" name="Google Shape;88;p5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2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body" idx="3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4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5"/>
          </p:nvPr>
        </p:nvSpPr>
        <p:spPr>
          <a:xfrm>
            <a:off x="720400" y="214582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6"/>
          </p:nvPr>
        </p:nvSpPr>
        <p:spPr>
          <a:xfrm>
            <a:off x="4678325" y="214582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title" idx="7"/>
          </p:nvPr>
        </p:nvSpPr>
        <p:spPr>
          <a:xfrm>
            <a:off x="720400" y="418688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8"/>
          </p:nvPr>
        </p:nvSpPr>
        <p:spPr>
          <a:xfrm>
            <a:off x="4678325" y="418688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9" name="Google Shape;129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0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91" name="Google Shape;691;p20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p20"/>
          <p:cNvSpPr txBox="1">
            <a:spLocks noGrp="1"/>
          </p:cNvSpPr>
          <p:nvPr>
            <p:ph type="subTitle" idx="1"/>
          </p:nvPr>
        </p:nvSpPr>
        <p:spPr>
          <a:xfrm>
            <a:off x="4918475" y="27169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24" name="Google Shape;724;p20"/>
          <p:cNvSpPr txBox="1">
            <a:spLocks noGrp="1"/>
          </p:cNvSpPr>
          <p:nvPr>
            <p:ph type="title"/>
          </p:nvPr>
        </p:nvSpPr>
        <p:spPr>
          <a:xfrm>
            <a:off x="4918475" y="17840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25" name="Google Shape;725;p20"/>
          <p:cNvSpPr txBox="1">
            <a:spLocks noGrp="1"/>
          </p:cNvSpPr>
          <p:nvPr>
            <p:ph type="body" idx="2"/>
          </p:nvPr>
        </p:nvSpPr>
        <p:spPr>
          <a:xfrm>
            <a:off x="4918525" y="35817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26" name="Google Shape;726;p2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2"/>
          <p:cNvSpPr/>
          <p:nvPr/>
        </p:nvSpPr>
        <p:spPr>
          <a:xfrm>
            <a:off x="1407563" y="3138450"/>
            <a:ext cx="9474073" cy="6352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DM Sans"/>
            </a:endParaRPr>
          </a:p>
        </p:txBody>
      </p:sp>
      <p:pic>
        <p:nvPicPr>
          <p:cNvPr id="1026" name="Picture 2" descr="AKUT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21" y="323273"/>
            <a:ext cx="1365678" cy="165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3;p22"/>
          <p:cNvSpPr txBox="1">
            <a:spLocks/>
          </p:cNvSpPr>
          <p:nvPr/>
        </p:nvSpPr>
        <p:spPr>
          <a:xfrm>
            <a:off x="3948449" y="6135503"/>
            <a:ext cx="40863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rtl="1">
              <a:lnSpc>
                <a:spcPct val="100000"/>
              </a:lnSpc>
            </a:pPr>
            <a:r>
              <a:rPr lang="fa-IR" dirty="0">
                <a:cs typeface="B Nazanin" panose="00000400000000000000" pitchFamily="2" charset="-78"/>
              </a:rPr>
              <a:t>بهار 1401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Google Shape;743;p22"/>
          <p:cNvSpPr txBox="1">
            <a:spLocks/>
          </p:cNvSpPr>
          <p:nvPr/>
        </p:nvSpPr>
        <p:spPr>
          <a:xfrm>
            <a:off x="3948449" y="3919573"/>
            <a:ext cx="4086300" cy="199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rtl="1">
              <a:lnSpc>
                <a:spcPct val="100000"/>
              </a:lnSpc>
            </a:pPr>
            <a:r>
              <a:rPr lang="fa-IR" dirty="0">
                <a:cs typeface="B Nazanin" panose="00000400000000000000" pitchFamily="2" charset="-78"/>
              </a:rPr>
              <a:t>مصطفی حمیدی فرد</a:t>
            </a:r>
          </a:p>
          <a:p>
            <a:pPr marL="0" indent="0" rtl="1">
              <a:lnSpc>
                <a:spcPct val="100000"/>
              </a:lnSpc>
            </a:pPr>
            <a:r>
              <a:rPr lang="fa-IR" dirty="0">
                <a:cs typeface="B Nazanin" panose="00000400000000000000" pitchFamily="2" charset="-78"/>
              </a:rPr>
              <a:t>مهشاد علیان</a:t>
            </a:r>
          </a:p>
          <a:p>
            <a:pPr marL="0" indent="0" rtl="1">
              <a:lnSpc>
                <a:spcPct val="100000"/>
              </a:lnSpc>
            </a:pPr>
            <a:r>
              <a:rPr lang="fa-IR" dirty="0">
                <a:cs typeface="B Nazanin" panose="00000400000000000000" pitchFamily="2" charset="-78"/>
              </a:rPr>
              <a:t>فاطمه کرار</a:t>
            </a:r>
          </a:p>
          <a:p>
            <a:pPr marL="0" indent="0" rtl="1">
              <a:lnSpc>
                <a:spcPct val="100000"/>
              </a:lnSpc>
            </a:pPr>
            <a:r>
              <a:rPr lang="fa-IR" dirty="0">
                <a:cs typeface="B Nazanin" panose="00000400000000000000" pitchFamily="2" charset="-78"/>
              </a:rPr>
              <a:t>سینا رشیدی زاده</a:t>
            </a:r>
          </a:p>
          <a:p>
            <a:pPr marL="0" indent="0" rtl="1">
              <a:lnSpc>
                <a:spcPct val="100000"/>
              </a:lnSpc>
            </a:pPr>
            <a:r>
              <a:rPr lang="fa-IR" dirty="0">
                <a:cs typeface="B Nazanin" panose="00000400000000000000" pitchFamily="2" charset="-78"/>
              </a:rPr>
              <a:t>محمد صادق نجفی</a:t>
            </a:r>
          </a:p>
          <a:p>
            <a:pPr marL="0" indent="0" rtl="1">
              <a:lnSpc>
                <a:spcPct val="100000"/>
              </a:lnSpc>
            </a:pPr>
            <a:r>
              <a:rPr lang="fa-IR" dirty="0">
                <a:cs typeface="B Nazanin" panose="00000400000000000000" pitchFamily="2" charset="-78"/>
              </a:rPr>
              <a:t>مریم حیدری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0" name="Google Shape;743;p22"/>
          <p:cNvSpPr txBox="1">
            <a:spLocks/>
          </p:cNvSpPr>
          <p:nvPr/>
        </p:nvSpPr>
        <p:spPr>
          <a:xfrm>
            <a:off x="4778557" y="3236821"/>
            <a:ext cx="2426084" cy="64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None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rtl="1">
              <a:lnSpc>
                <a:spcPct val="100000"/>
              </a:lnSpc>
            </a:pPr>
            <a:r>
              <a:rPr lang="fa-IR" dirty="0">
                <a:cs typeface="B Nazanin" panose="00000400000000000000" pitchFamily="2" charset="-78"/>
              </a:rPr>
              <a:t>استاد درس: دکتر شریفی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Google Shape;744;p22"/>
          <p:cNvSpPr/>
          <p:nvPr/>
        </p:nvSpPr>
        <p:spPr>
          <a:xfrm>
            <a:off x="1407563" y="3631093"/>
            <a:ext cx="8118764" cy="14837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 rtl="1"/>
            <a:endParaRPr lang="fa-IR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DM Sans"/>
              <a:cs typeface="B Nazanin" panose="00000400000000000000" pitchFamily="2" charset="-7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649" y="1472421"/>
            <a:ext cx="11360700" cy="1230600"/>
          </a:xfrm>
        </p:spPr>
        <p:txBody>
          <a:bodyPr/>
          <a:lstStyle/>
          <a:p>
            <a:r>
              <a:rPr lang="fa-IR" sz="4800" dirty="0">
                <a:gradFill flip="none" rotWithShape="1">
                  <a:gsLst>
                    <a:gs pos="2000">
                      <a:schemeClr val="bg1">
                        <a:lumMod val="60000"/>
                        <a:lumOff val="40000"/>
                      </a:schemeClr>
                    </a:gs>
                    <a:gs pos="33000">
                      <a:schemeClr val="bg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cs typeface="B Nazanin" panose="00000400000000000000" pitchFamily="2" charset="-78"/>
              </a:rPr>
              <a:t>پروژه دوم رباتیک مقدماتی</a:t>
            </a:r>
            <a:br>
              <a:rPr lang="fa-IR" sz="4800" dirty="0">
                <a:gradFill flip="none" rotWithShape="1">
                  <a:gsLst>
                    <a:gs pos="2000">
                      <a:schemeClr val="bg1">
                        <a:lumMod val="60000"/>
                        <a:lumOff val="40000"/>
                      </a:schemeClr>
                    </a:gs>
                    <a:gs pos="33000">
                      <a:schemeClr val="bg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cs typeface="B Nazanin" panose="00000400000000000000" pitchFamily="2" charset="-78"/>
              </a:rPr>
            </a:br>
            <a:r>
              <a:rPr lang="fa-IR" sz="4800" dirty="0">
                <a:gradFill flip="none" rotWithShape="1">
                  <a:gsLst>
                    <a:gs pos="2000">
                      <a:schemeClr val="bg1">
                        <a:lumMod val="60000"/>
                        <a:lumOff val="40000"/>
                      </a:schemeClr>
                    </a:gs>
                    <a:gs pos="33000">
                      <a:schemeClr val="bg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cs typeface="B Nazanin" panose="00000400000000000000" pitchFamily="2" charset="-78"/>
              </a:rPr>
              <a:t>پیاده سازی و کنترل ربات سه درجه آزادی</a:t>
            </a:r>
            <a:endParaRPr lang="en-US" sz="4800" dirty="0">
              <a:gradFill flip="none" rotWithShape="1">
                <a:gsLst>
                  <a:gs pos="2000">
                    <a:schemeClr val="bg1">
                      <a:lumMod val="60000"/>
                      <a:lumOff val="40000"/>
                    </a:schemeClr>
                  </a:gs>
                  <a:gs pos="33000">
                    <a:schemeClr val="bg1">
                      <a:lumMod val="7500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cs typeface="B Nazanin" panose="00000400000000000000" pitchFamily="2" charset="-7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3"/>
          <p:cNvSpPr txBox="1">
            <a:spLocks noGrp="1"/>
          </p:cNvSpPr>
          <p:nvPr>
            <p:ph type="title"/>
          </p:nvPr>
        </p:nvSpPr>
        <p:spPr>
          <a:xfrm>
            <a:off x="5206936" y="1317914"/>
            <a:ext cx="6211727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ربات </a:t>
            </a:r>
            <a:r>
              <a:rPr lang="en-US" dirty="0">
                <a:cs typeface="B Nazanin" panose="00000400000000000000" pitchFamily="2" charset="-78"/>
              </a:rPr>
              <a:t>Viper 650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751" name="Google Shape;751;p23"/>
          <p:cNvSpPr txBox="1">
            <a:spLocks noGrp="1"/>
          </p:cNvSpPr>
          <p:nvPr>
            <p:ph type="body" idx="1"/>
          </p:nvPr>
        </p:nvSpPr>
        <p:spPr>
          <a:xfrm>
            <a:off x="5435499" y="2642713"/>
            <a:ext cx="5754600" cy="29822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rtl="1"/>
            <a:r>
              <a:rPr lang="fa-IR" dirty="0">
                <a:cs typeface="B Nazanin" panose="00000400000000000000" pitchFamily="2" charset="-78"/>
              </a:rPr>
              <a:t>ربات مفصلی 6 درجه آزادی</a:t>
            </a:r>
          </a:p>
          <a:p>
            <a:pPr marL="342900" indent="-342900" rtl="1"/>
            <a:r>
              <a:rPr lang="fa-IR" dirty="0">
                <a:cs typeface="B Nazanin" panose="00000400000000000000" pitchFamily="2" charset="-78"/>
              </a:rPr>
              <a:t> مورد استفاده در ماشین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کاری، مونتاژ و جابجایی مواد</a:t>
            </a:r>
            <a:endParaRPr lang="en-US" dirty="0">
              <a:cs typeface="B Nazanin" panose="00000400000000000000" pitchFamily="2" charset="-78"/>
            </a:endParaRPr>
          </a:p>
          <a:p>
            <a:pPr marL="342900" indent="-342900" rtl="1"/>
            <a:r>
              <a:rPr lang="fa-IR" dirty="0">
                <a:cs typeface="B Nazanin" panose="00000400000000000000" pitchFamily="2" charset="-78"/>
              </a:rPr>
              <a:t>رزولوشن بالا و استفاده از انکدر مطلق و دقت بالا</a:t>
            </a:r>
          </a:p>
          <a:p>
            <a:pPr marL="342900" indent="-342900" rtl="1"/>
            <a:r>
              <a:rPr lang="fa-IR" dirty="0">
                <a:cs typeface="B Nazanin" panose="00000400000000000000" pitchFamily="2" charset="-78"/>
              </a:rPr>
              <a:t>کالیبراسیون آسان</a:t>
            </a:r>
          </a:p>
          <a:p>
            <a:pPr marL="342900" indent="-342900" rtl="1"/>
            <a:r>
              <a:rPr lang="fa-IR" dirty="0">
                <a:cs typeface="B Nazanin" panose="00000400000000000000" pitchFamily="2" charset="-78"/>
              </a:rPr>
              <a:t>درایوهای با اینرسی کم و بازوی سبک وزن برای ارائه حداکثر شتاب</a:t>
            </a:r>
          </a:p>
          <a:p>
            <a:pPr marL="342900" indent="-342900" rtl="1"/>
            <a:r>
              <a:rPr lang="fa-IR" dirty="0">
                <a:cs typeface="B Nazanin" panose="00000400000000000000" pitchFamily="2" charset="-78"/>
              </a:rPr>
              <a:t>حداکثر ارتفاع 653 میلی متر</a:t>
            </a:r>
          </a:p>
          <a:p>
            <a:pPr marL="342900" indent="-342900" rtl="1"/>
            <a:r>
              <a:rPr lang="fa-IR" dirty="0">
                <a:cs typeface="B Nazanin" panose="00000400000000000000" pitchFamily="2" charset="-78"/>
              </a:rPr>
              <a:t>حداکثر بار 5 کیلوگرم</a:t>
            </a:r>
          </a:p>
          <a:p>
            <a:pPr marL="342900" indent="-342900" rtl="1"/>
            <a:r>
              <a:rPr lang="fa-IR" dirty="0">
                <a:cs typeface="B Nazanin" panose="00000400000000000000" pitchFamily="2" charset="-78"/>
              </a:rPr>
              <a:t>وزن 34 کیلوگرم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9" y="1317914"/>
            <a:ext cx="4467225" cy="46101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Google Shape;781;p26"/>
          <p:cNvSpPr/>
          <p:nvPr/>
        </p:nvSpPr>
        <p:spPr>
          <a:xfrm>
            <a:off x="7820213" y="1115471"/>
            <a:ext cx="4343060" cy="10303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ابعاد موتور مورد استفاده در طراحی ربات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27" y="564384"/>
            <a:ext cx="4515298" cy="60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0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b="2091"/>
          <a:stretch/>
        </p:blipFill>
        <p:spPr>
          <a:xfrm>
            <a:off x="600363" y="861653"/>
            <a:ext cx="9059717" cy="53437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8" name="Google Shape;781;p26"/>
          <p:cNvSpPr/>
          <p:nvPr/>
        </p:nvSpPr>
        <p:spPr>
          <a:xfrm>
            <a:off x="7820213" y="1115471"/>
            <a:ext cx="4343060" cy="10303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طراحی ربات در محیط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Solidworks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987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E5032-7A98-5132-7721-B816576E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1056944"/>
            <a:ext cx="10164594" cy="4744112"/>
          </a:xfrm>
          <a:prstGeom prst="rect">
            <a:avLst/>
          </a:prstGeom>
        </p:spPr>
      </p:pic>
      <p:sp>
        <p:nvSpPr>
          <p:cNvPr id="5" name="Google Shape;781;p26"/>
          <p:cNvSpPr/>
          <p:nvPr/>
        </p:nvSpPr>
        <p:spPr>
          <a:xfrm>
            <a:off x="7820213" y="1115471"/>
            <a:ext cx="4343060" cy="10303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طراحی کنترلر در محیط متلب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831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129" y="1583975"/>
            <a:ext cx="5322600" cy="1324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1104" y="2988275"/>
            <a:ext cx="5322600" cy="22359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452772" y="1785109"/>
            <a:ext cx="3148283" cy="23612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r="20519"/>
          <a:stretch/>
        </p:blipFill>
        <p:spPr>
          <a:xfrm>
            <a:off x="8332317" y="1344596"/>
            <a:ext cx="2475346" cy="312835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Google Shape;841;p33"/>
          <p:cNvSpPr/>
          <p:nvPr/>
        </p:nvSpPr>
        <p:spPr>
          <a:xfrm>
            <a:off x="2233436" y="4708916"/>
            <a:ext cx="653023" cy="6445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942342" y="5715713"/>
            <a:ext cx="4540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ctr" rtl="1">
              <a:buFont typeface="Arial" panose="020B0604020202020204" pitchFamily="34" charset="0"/>
              <a:buChar char="•"/>
            </a:pPr>
            <a:r>
              <a:rPr lang="fa-IR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  <a:cs typeface="B Nazanin" panose="00000400000000000000" pitchFamily="2" charset="-78"/>
              </a:rPr>
              <a:t> فیدبک با استفاده از سیم خارجی از پتانسیومتر موتور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66" y="1413898"/>
            <a:ext cx="2361565" cy="314875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3" name="Google Shape;841;p33"/>
          <p:cNvSpPr/>
          <p:nvPr/>
        </p:nvSpPr>
        <p:spPr>
          <a:xfrm>
            <a:off x="5644592" y="4732259"/>
            <a:ext cx="653023" cy="6445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41;p33"/>
          <p:cNvSpPr/>
          <p:nvPr/>
        </p:nvSpPr>
        <p:spPr>
          <a:xfrm>
            <a:off x="9382260" y="4691705"/>
            <a:ext cx="653023" cy="6445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292;p44"/>
          <p:cNvGrpSpPr/>
          <p:nvPr/>
        </p:nvGrpSpPr>
        <p:grpSpPr>
          <a:xfrm>
            <a:off x="9569990" y="4852399"/>
            <a:ext cx="286610" cy="357601"/>
            <a:chOff x="3086700" y="1180050"/>
            <a:chExt cx="216800" cy="262325"/>
          </a:xfrm>
        </p:grpSpPr>
        <p:sp>
          <p:nvSpPr>
            <p:cNvPr id="16" name="Google Shape;1293;p44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4;p44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291;p44"/>
          <p:cNvSpPr/>
          <p:nvPr/>
        </p:nvSpPr>
        <p:spPr>
          <a:xfrm>
            <a:off x="5821601" y="4877039"/>
            <a:ext cx="299003" cy="308322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279;p44"/>
          <p:cNvGrpSpPr/>
          <p:nvPr/>
        </p:nvGrpSpPr>
        <p:grpSpPr>
          <a:xfrm>
            <a:off x="2366803" y="4877039"/>
            <a:ext cx="386288" cy="224042"/>
            <a:chOff x="1678900" y="1231350"/>
            <a:chExt cx="292200" cy="164350"/>
          </a:xfrm>
        </p:grpSpPr>
        <p:sp>
          <p:nvSpPr>
            <p:cNvPr id="20" name="Google Shape;1280;p44"/>
            <p:cNvSpPr/>
            <p:nvPr/>
          </p:nvSpPr>
          <p:spPr>
            <a:xfrm>
              <a:off x="1678900" y="1231350"/>
              <a:ext cx="233775" cy="159725"/>
            </a:xfrm>
            <a:custGeom>
              <a:avLst/>
              <a:gdLst/>
              <a:ahLst/>
              <a:cxnLst/>
              <a:rect l="l" t="t" r="r" b="b"/>
              <a:pathLst>
                <a:path w="9351" h="6389" extrusionOk="0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1;p44"/>
            <p:cNvSpPr/>
            <p:nvPr/>
          </p:nvSpPr>
          <p:spPr>
            <a:xfrm>
              <a:off x="1927800" y="1294250"/>
              <a:ext cx="43300" cy="96825"/>
            </a:xfrm>
            <a:custGeom>
              <a:avLst/>
              <a:gdLst/>
              <a:ahLst/>
              <a:cxnLst/>
              <a:rect l="l" t="t" r="r" b="b"/>
              <a:pathLst>
                <a:path w="1732" h="3873" extrusionOk="0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82;p44"/>
            <p:cNvSpPr/>
            <p:nvPr/>
          </p:nvSpPr>
          <p:spPr>
            <a:xfrm>
              <a:off x="1809600" y="1267925"/>
              <a:ext cx="128500" cy="127775"/>
            </a:xfrm>
            <a:custGeom>
              <a:avLst/>
              <a:gdLst/>
              <a:ahLst/>
              <a:cxnLst/>
              <a:rect l="l" t="t" r="r" b="b"/>
              <a:pathLst>
                <a:path w="5140" h="5111" extrusionOk="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028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3" grpId="0" animBg="1"/>
      <p:bldP spid="14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129" y="1583975"/>
            <a:ext cx="5322600" cy="1324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1104" y="2988275"/>
            <a:ext cx="5322600" cy="2235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841;p33"/>
          <p:cNvSpPr/>
          <p:nvPr/>
        </p:nvSpPr>
        <p:spPr>
          <a:xfrm>
            <a:off x="2233436" y="4708916"/>
            <a:ext cx="653023" cy="6445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1;p33"/>
          <p:cNvSpPr/>
          <p:nvPr/>
        </p:nvSpPr>
        <p:spPr>
          <a:xfrm>
            <a:off x="5644592" y="4744257"/>
            <a:ext cx="653023" cy="6445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41;p33"/>
          <p:cNvSpPr/>
          <p:nvPr/>
        </p:nvSpPr>
        <p:spPr>
          <a:xfrm>
            <a:off x="9382260" y="4744257"/>
            <a:ext cx="653023" cy="6445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91;p44"/>
          <p:cNvSpPr/>
          <p:nvPr/>
        </p:nvSpPr>
        <p:spPr>
          <a:xfrm>
            <a:off x="5821601" y="4877039"/>
            <a:ext cx="299003" cy="308322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279;p44"/>
          <p:cNvGrpSpPr/>
          <p:nvPr/>
        </p:nvGrpSpPr>
        <p:grpSpPr>
          <a:xfrm>
            <a:off x="2366803" y="4877039"/>
            <a:ext cx="386288" cy="224042"/>
            <a:chOff x="1678900" y="1231350"/>
            <a:chExt cx="292200" cy="164350"/>
          </a:xfrm>
        </p:grpSpPr>
        <p:sp>
          <p:nvSpPr>
            <p:cNvPr id="20" name="Google Shape;1280;p44"/>
            <p:cNvSpPr/>
            <p:nvPr/>
          </p:nvSpPr>
          <p:spPr>
            <a:xfrm>
              <a:off x="1678900" y="1231350"/>
              <a:ext cx="233775" cy="159725"/>
            </a:xfrm>
            <a:custGeom>
              <a:avLst/>
              <a:gdLst/>
              <a:ahLst/>
              <a:cxnLst/>
              <a:rect l="l" t="t" r="r" b="b"/>
              <a:pathLst>
                <a:path w="9351" h="6389" extrusionOk="0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1;p44"/>
            <p:cNvSpPr/>
            <p:nvPr/>
          </p:nvSpPr>
          <p:spPr>
            <a:xfrm>
              <a:off x="1927800" y="1294250"/>
              <a:ext cx="43300" cy="96825"/>
            </a:xfrm>
            <a:custGeom>
              <a:avLst/>
              <a:gdLst/>
              <a:ahLst/>
              <a:cxnLst/>
              <a:rect l="l" t="t" r="r" b="b"/>
              <a:pathLst>
                <a:path w="1732" h="3873" extrusionOk="0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82;p44"/>
            <p:cNvSpPr/>
            <p:nvPr/>
          </p:nvSpPr>
          <p:spPr>
            <a:xfrm>
              <a:off x="1809600" y="1267925"/>
              <a:ext cx="128500" cy="127775"/>
            </a:xfrm>
            <a:custGeom>
              <a:avLst/>
              <a:gdLst/>
              <a:ahLst/>
              <a:cxnLst/>
              <a:rect l="l" t="t" r="r" b="b"/>
              <a:pathLst>
                <a:path w="5140" h="5111" extrusionOk="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09" y="1097041"/>
            <a:ext cx="2611925" cy="348256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84" y="1097041"/>
            <a:ext cx="2611925" cy="348256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74" y="1097041"/>
            <a:ext cx="2611925" cy="348256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1" name="Google Shape;1300;p44"/>
          <p:cNvSpPr/>
          <p:nvPr/>
        </p:nvSpPr>
        <p:spPr>
          <a:xfrm>
            <a:off x="9533605" y="4865994"/>
            <a:ext cx="350330" cy="358181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91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558854"/>
            <a:ext cx="7850909" cy="5888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Google Shape;781;p26"/>
          <p:cNvSpPr/>
          <p:nvPr/>
        </p:nvSpPr>
        <p:spPr>
          <a:xfrm>
            <a:off x="7656945" y="706117"/>
            <a:ext cx="4343060" cy="10303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نمایی از ربات در حالت 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Nazanin" panose="00000400000000000000" pitchFamily="2" charset="-78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Nazanin" panose="00000400000000000000" pitchFamily="2" charset="-78"/>
              </a:rPr>
              <a:t>zero configuration</a:t>
            </a:r>
            <a:endParaRPr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2"/>
          <p:cNvSpPr txBox="1">
            <a:spLocks noGrp="1"/>
          </p:cNvSpPr>
          <p:nvPr>
            <p:ph type="subTitle" idx="1"/>
          </p:nvPr>
        </p:nvSpPr>
        <p:spPr>
          <a:xfrm>
            <a:off x="6363275" y="2716900"/>
            <a:ext cx="4136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1210" name="Google Shape;1210;p42"/>
          <p:cNvSpPr txBox="1">
            <a:spLocks noGrp="1"/>
          </p:cNvSpPr>
          <p:nvPr>
            <p:ph type="body" idx="2"/>
          </p:nvPr>
        </p:nvSpPr>
        <p:spPr>
          <a:xfrm>
            <a:off x="4918525" y="3276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1" name="Google Shape;1211;p42"/>
          <p:cNvSpPr/>
          <p:nvPr/>
        </p:nvSpPr>
        <p:spPr>
          <a:xfrm>
            <a:off x="6052699" y="1768148"/>
            <a:ext cx="4400846" cy="8018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Thank you!</a:t>
            </a:r>
          </a:p>
        </p:txBody>
      </p:sp>
      <p:sp>
        <p:nvSpPr>
          <p:cNvPr id="11" name="Google Shape;1229;p44"/>
          <p:cNvSpPr/>
          <p:nvPr/>
        </p:nvSpPr>
        <p:spPr>
          <a:xfrm>
            <a:off x="10189486" y="3340373"/>
            <a:ext cx="333805" cy="339335"/>
          </a:xfrm>
          <a:custGeom>
            <a:avLst/>
            <a:gdLst/>
            <a:ahLst/>
            <a:cxnLst/>
            <a:rect l="l" t="t" r="r" b="b"/>
            <a:pathLst>
              <a:path w="10100" h="9957" extrusionOk="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31;p44"/>
          <p:cNvGrpSpPr/>
          <p:nvPr/>
        </p:nvGrpSpPr>
        <p:grpSpPr>
          <a:xfrm>
            <a:off x="10180347" y="4033880"/>
            <a:ext cx="352082" cy="254203"/>
            <a:chOff x="4250025" y="2848800"/>
            <a:chExt cx="266325" cy="186475"/>
          </a:xfrm>
        </p:grpSpPr>
        <p:sp>
          <p:nvSpPr>
            <p:cNvPr id="13" name="Google Shape;1232;p44"/>
            <p:cNvSpPr/>
            <p:nvPr/>
          </p:nvSpPr>
          <p:spPr>
            <a:xfrm>
              <a:off x="4250025" y="2848800"/>
              <a:ext cx="166425" cy="149900"/>
            </a:xfrm>
            <a:custGeom>
              <a:avLst/>
              <a:gdLst/>
              <a:ahLst/>
              <a:cxnLst/>
              <a:rect l="l" t="t" r="r" b="b"/>
              <a:pathLst>
                <a:path w="6657" h="5996" extrusionOk="0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3;p44"/>
            <p:cNvSpPr/>
            <p:nvPr/>
          </p:nvSpPr>
          <p:spPr>
            <a:xfrm>
              <a:off x="4349950" y="2885375"/>
              <a:ext cx="166400" cy="149900"/>
            </a:xfrm>
            <a:custGeom>
              <a:avLst/>
              <a:gdLst/>
              <a:ahLst/>
              <a:cxnLst/>
              <a:rect l="l" t="t" r="r" b="b"/>
              <a:pathLst>
                <a:path w="6656" h="5996" extrusionOk="0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380;p44"/>
          <p:cNvGrpSpPr/>
          <p:nvPr/>
        </p:nvGrpSpPr>
        <p:grpSpPr>
          <a:xfrm>
            <a:off x="10147893" y="2668746"/>
            <a:ext cx="352082" cy="317455"/>
            <a:chOff x="6435300" y="2742175"/>
            <a:chExt cx="266325" cy="232875"/>
          </a:xfrm>
        </p:grpSpPr>
        <p:sp>
          <p:nvSpPr>
            <p:cNvPr id="16" name="Google Shape;1381;p44"/>
            <p:cNvSpPr/>
            <p:nvPr/>
          </p:nvSpPr>
          <p:spPr>
            <a:xfrm>
              <a:off x="6518275" y="2742175"/>
              <a:ext cx="183350" cy="232875"/>
            </a:xfrm>
            <a:custGeom>
              <a:avLst/>
              <a:gdLst/>
              <a:ahLst/>
              <a:cxnLst/>
              <a:rect l="l" t="t" r="r" b="b"/>
              <a:pathLst>
                <a:path w="7334" h="9315" extrusionOk="0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2;p44"/>
            <p:cNvSpPr/>
            <p:nvPr/>
          </p:nvSpPr>
          <p:spPr>
            <a:xfrm>
              <a:off x="6435300" y="2825150"/>
              <a:ext cx="62925" cy="140075"/>
            </a:xfrm>
            <a:custGeom>
              <a:avLst/>
              <a:gdLst/>
              <a:ahLst/>
              <a:cxnLst/>
              <a:rect l="l" t="t" r="r" b="b"/>
              <a:pathLst>
                <a:path w="2517" h="5603" extrusionOk="0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lidesMania · Modern Dark ">
  <a:themeElements>
    <a:clrScheme name="Simple Light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E392FA"/>
      </a:accent1>
      <a:accent2>
        <a:srgbClr val="93A9F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127</Words>
  <Application>Microsoft Office PowerPoint</Application>
  <PresentationFormat>Widescreen</PresentationFormat>
  <Paragraphs>25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DM Sans</vt:lpstr>
      <vt:lpstr>Arial</vt:lpstr>
      <vt:lpstr>Aldrich</vt:lpstr>
      <vt:lpstr>Barlow Condensed</vt:lpstr>
      <vt:lpstr>Calibri</vt:lpstr>
      <vt:lpstr>Abril Fatface</vt:lpstr>
      <vt:lpstr>SlidesMania · Modern Dark </vt:lpstr>
      <vt:lpstr>پروژه دوم رباتیک مقدماتی پیاده سازی و کنترل ربات سه درجه آزادی</vt:lpstr>
      <vt:lpstr>ربات Viper 650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Dear User</dc:creator>
  <cp:lastModifiedBy>Sina Rashidizadeh</cp:lastModifiedBy>
  <cp:revision>12</cp:revision>
  <dcterms:modified xsi:type="dcterms:W3CDTF">2022-07-03T04:51:09Z</dcterms:modified>
</cp:coreProperties>
</file>